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7" r:id="rId4"/>
    <p:sldId id="259" r:id="rId5"/>
    <p:sldId id="260" r:id="rId6"/>
    <p:sldId id="262" r:id="rId7"/>
    <p:sldId id="263"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CA35960-6465-4DE1-9EB6-A7A9094519BF}" type="datetimeFigureOut">
              <a:rPr lang="en-US" smtClean="0"/>
              <a:pPr/>
              <a:t>12/17/2009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038DE24-DB6A-4F2F-A5F3-6AF99F3A7C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38DE24-DB6A-4F2F-A5F3-6AF99F3A7C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38DE24-DB6A-4F2F-A5F3-6AF99F3A7C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38DE24-DB6A-4F2F-A5F3-6AF99F3A7CF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38DE24-DB6A-4F2F-A5F3-6AF99F3A7CF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38DE24-DB6A-4F2F-A5F3-6AF99F3A7CF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038DE24-DB6A-4F2F-A5F3-6AF99F3A7C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038DE24-DB6A-4F2F-A5F3-6AF99F3A7CF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CA35960-6465-4DE1-9EB6-A7A9094519BF}" type="datetimeFigureOut">
              <a:rPr lang="en-US" smtClean="0"/>
              <a:pPr/>
              <a:t>12/17/2009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038DE24-DB6A-4F2F-A5F3-6AF99F3A7C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CA35960-6465-4DE1-9EB6-A7A9094519BF}" type="datetimeFigureOut">
              <a:rPr lang="en-US" smtClean="0"/>
              <a:pPr/>
              <a:t>12/17/2009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38DE24-DB6A-4F2F-A5F3-6AF99F3A7C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CA35960-6465-4DE1-9EB6-A7A9094519BF}" type="datetimeFigureOut">
              <a:rPr lang="en-US" smtClean="0"/>
              <a:pPr/>
              <a:t>12/17/2009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038DE24-DB6A-4F2F-A5F3-6AF99F3A7CF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CA35960-6465-4DE1-9EB6-A7A9094519BF}" type="datetimeFigureOut">
              <a:rPr lang="en-US" smtClean="0"/>
              <a:pPr/>
              <a:t>12/17/2009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038DE24-DB6A-4F2F-A5F3-6AF99F3A7C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howardgardner.com/docs/" TargetMode="External"/><Relationship Id="rId2" Type="http://schemas.openxmlformats.org/officeDocument/2006/relationships/hyperlink" Target="http://bst.pubsage.com/" TargetMode="External"/><Relationship Id="rId1" Type="http://schemas.openxmlformats.org/officeDocument/2006/relationships/slideLayout" Target="../slideLayouts/slideLayout2.xml"/><Relationship Id="rId4" Type="http://schemas.openxmlformats.org/officeDocument/2006/relationships/hyperlink" Target="http://web.ebscohost.co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eb.webscohost.com/" TargetMode="External"/><Relationship Id="rId2" Type="http://schemas.openxmlformats.org/officeDocument/2006/relationships/hyperlink" Target="http://web.ebscohost.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bst.sagepub.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The Impact of Implementing Technology in Science Instruction.</a:t>
            </a:r>
            <a:endParaRPr lang="en-US" sz="4000" dirty="0"/>
          </a:p>
        </p:txBody>
      </p:sp>
      <p:sp>
        <p:nvSpPr>
          <p:cNvPr id="3" name="Subtitle 2"/>
          <p:cNvSpPr>
            <a:spLocks noGrp="1"/>
          </p:cNvSpPr>
          <p:nvPr>
            <p:ph type="subTitle" idx="1"/>
          </p:nvPr>
        </p:nvSpPr>
        <p:spPr/>
        <p:txBody>
          <a:bodyPr>
            <a:normAutofit fontScale="77500" lnSpcReduction="20000"/>
          </a:bodyPr>
          <a:lstStyle/>
          <a:p>
            <a:r>
              <a:rPr lang="en-US" sz="3600" dirty="0" smtClean="0"/>
              <a:t>Rozina </a:t>
            </a:r>
            <a:r>
              <a:rPr lang="en-US" sz="3600" dirty="0" err="1" smtClean="0"/>
              <a:t>Macaj</a:t>
            </a:r>
            <a:endParaRPr lang="en-US" sz="3600" dirty="0" smtClean="0"/>
          </a:p>
          <a:p>
            <a:r>
              <a:rPr lang="en-US" sz="3600" dirty="0" smtClean="0"/>
              <a:t>Education 702.22</a:t>
            </a:r>
          </a:p>
          <a:p>
            <a:r>
              <a:rPr lang="en-US" dirty="0" smtClean="0"/>
              <a:t>Fall ‘09</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US" dirty="0" smtClean="0"/>
              <a:t>It is documented that technology tools such as</a:t>
            </a:r>
          </a:p>
          <a:p>
            <a:r>
              <a:rPr lang="en-US" sz="3600" dirty="0" smtClean="0"/>
              <a:t>data collection</a:t>
            </a:r>
          </a:p>
          <a:p>
            <a:r>
              <a:rPr lang="en-US" sz="3600" dirty="0" smtClean="0"/>
              <a:t>simulations</a:t>
            </a:r>
          </a:p>
          <a:p>
            <a:r>
              <a:rPr lang="en-US" sz="3600" dirty="0" smtClean="0"/>
              <a:t>3D multi-user virtual environments</a:t>
            </a:r>
          </a:p>
          <a:p>
            <a:pPr>
              <a:buNone/>
            </a:pPr>
            <a:r>
              <a:rPr lang="en-US" sz="3600" dirty="0" smtClean="0"/>
              <a:t>-River City</a:t>
            </a:r>
          </a:p>
          <a:p>
            <a:pPr>
              <a:buNone/>
            </a:pPr>
            <a:r>
              <a:rPr lang="en-US" sz="3600" dirty="0" smtClean="0"/>
              <a:t>-Quest Atlantis</a:t>
            </a:r>
          </a:p>
          <a:p>
            <a:r>
              <a:rPr lang="en-US" dirty="0" smtClean="0"/>
              <a:t>promote authentic inquiry </a:t>
            </a:r>
            <a:r>
              <a:rPr lang="en-US" sz="2800" dirty="0" smtClean="0"/>
              <a:t>experiences </a:t>
            </a:r>
            <a:r>
              <a:rPr lang="en-US" sz="2000" dirty="0" smtClean="0"/>
              <a:t>(</a:t>
            </a:r>
            <a:r>
              <a:rPr lang="en-US" sz="2000" dirty="0" err="1" smtClean="0"/>
              <a:t>Dani</a:t>
            </a:r>
            <a:r>
              <a:rPr lang="en-US" sz="2000" dirty="0" smtClean="0"/>
              <a:t> </a:t>
            </a:r>
          </a:p>
          <a:p>
            <a:r>
              <a:rPr lang="en-US" sz="2000" dirty="0" smtClean="0"/>
              <a:t>&amp; Koenig, 2008; Hennessy, </a:t>
            </a:r>
            <a:r>
              <a:rPr lang="en-US" sz="2000" dirty="0" err="1" smtClean="0"/>
              <a:t>Wishart</a:t>
            </a:r>
            <a:r>
              <a:rPr lang="en-US" sz="2000" dirty="0" smtClean="0"/>
              <a:t>, </a:t>
            </a:r>
            <a:r>
              <a:rPr lang="en-US" sz="2000" dirty="0" err="1" smtClean="0"/>
              <a:t>Whitelock</a:t>
            </a:r>
            <a:r>
              <a:rPr lang="en-US" sz="2000" dirty="0" smtClean="0"/>
              <a:t>, et al. 2007; Kim, 2006; Kim et al, </a:t>
            </a:r>
            <a:r>
              <a:rPr lang="en-US" sz="2000" dirty="0" smtClean="0"/>
              <a:t>2007).</a:t>
            </a:r>
            <a:endParaRPr lang="en-US" sz="2000" dirty="0" smtClean="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dirty="0" smtClean="0"/>
              <a:t>models</a:t>
            </a:r>
          </a:p>
          <a:p>
            <a:r>
              <a:rPr lang="en-US" sz="4000" dirty="0" smtClean="0"/>
              <a:t>tutorials</a:t>
            </a:r>
          </a:p>
          <a:p>
            <a:r>
              <a:rPr lang="en-US" sz="4000" dirty="0" smtClean="0"/>
              <a:t>electronic voting machine</a:t>
            </a:r>
          </a:p>
          <a:p>
            <a:pPr>
              <a:buNone/>
            </a:pPr>
            <a:r>
              <a:rPr lang="en-US" sz="2800" dirty="0" smtClean="0"/>
              <a:t>facilitate deep conceptual understanding of </a:t>
            </a:r>
          </a:p>
          <a:p>
            <a:pPr>
              <a:buNone/>
            </a:pPr>
            <a:r>
              <a:rPr lang="en-US" sz="2800" dirty="0" smtClean="0"/>
              <a:t>scientific concepts and </a:t>
            </a:r>
            <a:r>
              <a:rPr lang="en-US" sz="2800" dirty="0" smtClean="0"/>
              <a:t>phenomena </a:t>
            </a:r>
            <a:r>
              <a:rPr lang="en-US" sz="2000" dirty="0" smtClean="0"/>
              <a:t>(</a:t>
            </a:r>
            <a:r>
              <a:rPr lang="en-US" sz="2000" dirty="0" err="1" smtClean="0"/>
              <a:t>Dani</a:t>
            </a:r>
            <a:r>
              <a:rPr lang="en-US" sz="2000" dirty="0" smtClean="0"/>
              <a:t> </a:t>
            </a:r>
            <a:r>
              <a:rPr lang="en-US" sz="2000" dirty="0" smtClean="0"/>
              <a:t>&amp;</a:t>
            </a:r>
          </a:p>
          <a:p>
            <a:pPr>
              <a:buNone/>
            </a:pPr>
            <a:r>
              <a:rPr lang="en-US" sz="2000" dirty="0" smtClean="0"/>
              <a:t>Koenig, (2008); Kim et al. 2007; Li, Law, &amp; </a:t>
            </a:r>
            <a:r>
              <a:rPr lang="en-US" sz="2000" dirty="0" err="1" smtClean="0"/>
              <a:t>Lui</a:t>
            </a:r>
            <a:r>
              <a:rPr lang="en-US" sz="2000" dirty="0" smtClean="0"/>
              <a:t>, 2006; </a:t>
            </a:r>
            <a:r>
              <a:rPr lang="en-US" sz="2000" dirty="0" err="1" smtClean="0"/>
              <a:t>Trindade</a:t>
            </a:r>
            <a:r>
              <a:rPr lang="en-US" sz="2000" dirty="0" smtClean="0"/>
              <a:t>,</a:t>
            </a:r>
          </a:p>
          <a:p>
            <a:pPr>
              <a:buNone/>
            </a:pPr>
            <a:r>
              <a:rPr lang="en-US" sz="2000" dirty="0" err="1" smtClean="0"/>
              <a:t>Fiolhais</a:t>
            </a:r>
            <a:r>
              <a:rPr lang="en-US" sz="2000" dirty="0" smtClean="0"/>
              <a:t>, &amp; Almeida, 2002).</a:t>
            </a:r>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endParaRPr lang="en-US" dirty="0" smtClean="0"/>
          </a:p>
          <a:p>
            <a:r>
              <a:rPr lang="en-US" sz="3600" dirty="0" smtClean="0"/>
              <a:t>whiteboards</a:t>
            </a:r>
          </a:p>
          <a:p>
            <a:r>
              <a:rPr lang="en-US" sz="3600" dirty="0" smtClean="0"/>
              <a:t>CD ROMs</a:t>
            </a:r>
          </a:p>
          <a:p>
            <a:r>
              <a:rPr lang="en-US" sz="3600" dirty="0" smtClean="0"/>
              <a:t>electronic networks</a:t>
            </a:r>
          </a:p>
          <a:p>
            <a:r>
              <a:rPr lang="en-US" sz="3600" dirty="0" smtClean="0"/>
              <a:t>tools for calculating, imaging, writing</a:t>
            </a:r>
          </a:p>
          <a:p>
            <a:pPr>
              <a:buNone/>
            </a:pPr>
            <a:r>
              <a:rPr lang="en-US" dirty="0" smtClean="0"/>
              <a:t>facilitate the introduction and presentation of complex science topics and </a:t>
            </a:r>
            <a:r>
              <a:rPr lang="en-US" sz="2800" dirty="0" smtClean="0"/>
              <a:t>concepts </a:t>
            </a:r>
            <a:r>
              <a:rPr lang="en-US" sz="2000" dirty="0" smtClean="0"/>
              <a:t>(</a:t>
            </a:r>
            <a:r>
              <a:rPr lang="en-US" sz="2000" dirty="0" smtClean="0"/>
              <a:t>Gillen et al. (2007; Woolsey &amp; Bellamy,1997).</a:t>
            </a:r>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Cons:</a:t>
            </a:r>
          </a:p>
          <a:p>
            <a:r>
              <a:rPr lang="en-US" dirty="0" smtClean="0"/>
              <a:t>Lack of organizational recourses including </a:t>
            </a:r>
          </a:p>
          <a:p>
            <a:pPr>
              <a:buNone/>
            </a:pPr>
            <a:r>
              <a:rPr lang="en-US" sz="2800" dirty="0" smtClean="0"/>
              <a:t>-</a:t>
            </a:r>
            <a:r>
              <a:rPr lang="en-US" sz="3200" dirty="0" smtClean="0"/>
              <a:t>equipment</a:t>
            </a:r>
          </a:p>
          <a:p>
            <a:pPr>
              <a:buNone/>
            </a:pPr>
            <a:r>
              <a:rPr lang="en-US" sz="3200" dirty="0" smtClean="0"/>
              <a:t>-time</a:t>
            </a:r>
          </a:p>
          <a:p>
            <a:pPr>
              <a:buNone/>
            </a:pPr>
            <a:r>
              <a:rPr lang="en-US" sz="3200" dirty="0" smtClean="0"/>
              <a:t>-technical Support</a:t>
            </a:r>
          </a:p>
          <a:p>
            <a:pPr>
              <a:buNone/>
            </a:pPr>
            <a:r>
              <a:rPr lang="en-US" sz="3200" dirty="0" smtClean="0"/>
              <a:t>-training</a:t>
            </a:r>
          </a:p>
          <a:p>
            <a:pPr>
              <a:buNone/>
            </a:pPr>
            <a:r>
              <a:rPr lang="en-US" sz="3200" dirty="0" smtClean="0"/>
              <a:t>-funding</a:t>
            </a:r>
          </a:p>
          <a:p>
            <a:pPr>
              <a:buNone/>
            </a:pPr>
            <a:r>
              <a:rPr lang="en-US" sz="2000" dirty="0" smtClean="0"/>
              <a:t>  (Hennessy, </a:t>
            </a:r>
            <a:r>
              <a:rPr lang="en-US" sz="2000" dirty="0" err="1" smtClean="0"/>
              <a:t>Deaney</a:t>
            </a:r>
            <a:r>
              <a:rPr lang="en-US" sz="2000" dirty="0" smtClean="0"/>
              <a:t>, Ruthven et al. 2007; Hennessy, </a:t>
            </a:r>
            <a:r>
              <a:rPr lang="en-US" sz="2000" dirty="0" err="1" smtClean="0"/>
              <a:t>Wishart</a:t>
            </a:r>
            <a:r>
              <a:rPr lang="en-US" sz="2000" dirty="0" smtClean="0"/>
              <a:t>, </a:t>
            </a:r>
            <a:r>
              <a:rPr lang="en-US" sz="2000" dirty="0" err="1" smtClean="0"/>
              <a:t>Whitelock</a:t>
            </a:r>
            <a:r>
              <a:rPr lang="en-US" sz="2000" dirty="0" smtClean="0"/>
              <a:t> et al. 2007; Kim et al. 2007; Williams, 2008</a:t>
            </a:r>
            <a:r>
              <a:rPr lang="en-US" sz="2000" dirty="0" smtClean="0"/>
              <a:t>).</a:t>
            </a:r>
            <a:endParaRPr lang="en-US" sz="2000" dirty="0" smtClean="0"/>
          </a:p>
          <a:p>
            <a:endParaRPr lang="en-US" dirty="0" smtClean="0"/>
          </a:p>
          <a:p>
            <a:endParaRPr lang="en-US"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US" sz="3600" dirty="0" smtClean="0"/>
              <a:t>Cons: </a:t>
            </a:r>
          </a:p>
          <a:p>
            <a:r>
              <a:rPr lang="en-US" sz="3500" dirty="0" smtClean="0"/>
              <a:t>Lack of using pedagogical strategies to explore technology benefits in science learning</a:t>
            </a:r>
          </a:p>
          <a:p>
            <a:r>
              <a:rPr lang="en-US" sz="3500" dirty="0" smtClean="0"/>
              <a:t>Lack of students’ computer competency</a:t>
            </a:r>
          </a:p>
          <a:p>
            <a:r>
              <a:rPr lang="en-US" sz="3500" dirty="0" smtClean="0"/>
              <a:t>Skepticism toward effective use of some of technology </a:t>
            </a:r>
            <a:r>
              <a:rPr lang="en-US" sz="3500" dirty="0" smtClean="0"/>
              <a:t>tools </a:t>
            </a:r>
            <a:r>
              <a:rPr lang="en-US" sz="3000" dirty="0" smtClean="0"/>
              <a:t>(</a:t>
            </a:r>
            <a:r>
              <a:rPr lang="en-US" sz="2000" dirty="0" smtClean="0"/>
              <a:t>Hennessy, </a:t>
            </a:r>
            <a:r>
              <a:rPr lang="en-US" sz="2000" dirty="0" err="1" smtClean="0"/>
              <a:t>Deaney</a:t>
            </a:r>
            <a:r>
              <a:rPr lang="en-US" sz="2000" dirty="0" smtClean="0"/>
              <a:t>, Ruthven et al. 2007; </a:t>
            </a:r>
            <a:r>
              <a:rPr lang="en-US" sz="2000" dirty="0" err="1" smtClean="0"/>
              <a:t>Kafai</a:t>
            </a:r>
            <a:r>
              <a:rPr lang="en-US" sz="2000" dirty="0" smtClean="0"/>
              <a:t> &amp; </a:t>
            </a:r>
            <a:r>
              <a:rPr lang="en-US" sz="2000" dirty="0" err="1" smtClean="0"/>
              <a:t>Ching</a:t>
            </a:r>
            <a:r>
              <a:rPr lang="en-US" sz="2000" dirty="0" smtClean="0"/>
              <a:t>, 2001;  Lim, </a:t>
            </a:r>
            <a:r>
              <a:rPr lang="en-US" sz="2000" dirty="0" err="1" smtClean="0"/>
              <a:t>Nonis</a:t>
            </a:r>
            <a:r>
              <a:rPr lang="en-US" sz="2000" dirty="0" smtClean="0"/>
              <a:t>, &amp; </a:t>
            </a:r>
            <a:r>
              <a:rPr lang="en-US" sz="2000" dirty="0" err="1" smtClean="0"/>
              <a:t>Hedberg</a:t>
            </a:r>
            <a:r>
              <a:rPr lang="en-US" sz="2000" dirty="0" smtClean="0"/>
              <a:t>, 2006).  </a:t>
            </a:r>
          </a:p>
          <a:p>
            <a:endParaRPr lang="en-US" sz="3000"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dirty="0" smtClean="0"/>
              <a:t>HR1: Implementing technology into science instruction three times a week over a </a:t>
            </a:r>
            <a:r>
              <a:rPr lang="en-US" sz="4000" dirty="0" smtClean="0"/>
              <a:t>two week </a:t>
            </a:r>
            <a:r>
              <a:rPr lang="en-US" sz="4000" dirty="0" smtClean="0"/>
              <a:t>period will positively increase 26 six grade </a:t>
            </a:r>
            <a:r>
              <a:rPr lang="en-US" sz="4000" dirty="0" smtClean="0"/>
              <a:t>students’</a:t>
            </a:r>
          </a:p>
          <a:p>
            <a:pPr>
              <a:buNone/>
            </a:pPr>
            <a:r>
              <a:rPr lang="en-US" sz="4000" dirty="0" smtClean="0"/>
              <a:t>  attitudes </a:t>
            </a:r>
            <a:r>
              <a:rPr lang="en-US" sz="4000" dirty="0" smtClean="0"/>
              <a:t>toward science </a:t>
            </a:r>
            <a:r>
              <a:rPr lang="en-US" sz="4000" dirty="0" smtClean="0"/>
              <a:t>in</a:t>
            </a:r>
          </a:p>
          <a:p>
            <a:pPr>
              <a:buNone/>
            </a:pPr>
            <a:r>
              <a:rPr lang="en-US" sz="4000" dirty="0" smtClean="0"/>
              <a:t> </a:t>
            </a:r>
            <a:r>
              <a:rPr lang="en-US" sz="4000" dirty="0" smtClean="0"/>
              <a:t> PS X.</a:t>
            </a:r>
            <a:endParaRPr lang="en-US" sz="4000" dirty="0"/>
          </a:p>
        </p:txBody>
      </p:sp>
      <p:sp>
        <p:nvSpPr>
          <p:cNvPr id="2" name="Title 1"/>
          <p:cNvSpPr>
            <a:spLocks noGrp="1"/>
          </p:cNvSpPr>
          <p:nvPr>
            <p:ph type="title"/>
          </p:nvPr>
        </p:nvSpPr>
        <p:spPr/>
        <p:txBody>
          <a:bodyPr>
            <a:normAutofit/>
          </a:bodyPr>
          <a:lstStyle/>
          <a:p>
            <a:r>
              <a:rPr lang="en-US" dirty="0" smtClean="0"/>
              <a:t>Statement of the Hypothesis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Two six grade science classes in PS X. </a:t>
            </a:r>
          </a:p>
          <a:p>
            <a:pPr>
              <a:buNone/>
            </a:pPr>
            <a:r>
              <a:rPr lang="en-US" dirty="0" smtClean="0"/>
              <a:t>-control group </a:t>
            </a:r>
          </a:p>
          <a:p>
            <a:pPr>
              <a:buNone/>
            </a:pPr>
            <a:r>
              <a:rPr lang="en-US" dirty="0" smtClean="0"/>
              <a:t>-experimental group</a:t>
            </a:r>
          </a:p>
          <a:p>
            <a:pPr>
              <a:buNone/>
            </a:pPr>
            <a:endParaRPr lang="en-US" dirty="0" smtClean="0"/>
          </a:p>
          <a:p>
            <a:r>
              <a:rPr lang="en-US" dirty="0" smtClean="0"/>
              <a:t>The same science topic will be taught in both classrooms. The topic will be taught and learned with technology integration in the experimental group, and without technology integration in the control group.</a:t>
            </a:r>
          </a:p>
          <a:p>
            <a:pPr>
              <a:buNone/>
            </a:pPr>
            <a:endParaRPr lang="en-US" dirty="0" smtClean="0"/>
          </a:p>
          <a:p>
            <a:pPr>
              <a:buNone/>
            </a:pPr>
            <a:endParaRPr lang="en-US" dirty="0" smtClean="0"/>
          </a:p>
        </p:txBody>
      </p:sp>
      <p:sp>
        <p:nvSpPr>
          <p:cNvPr id="2" name="Title 1"/>
          <p:cNvSpPr>
            <a:spLocks noGrp="1"/>
          </p:cNvSpPr>
          <p:nvPr>
            <p:ph type="title"/>
          </p:nvPr>
        </p:nvSpPr>
        <p:spPr/>
        <p:txBody>
          <a:bodyPr/>
          <a:lstStyle/>
          <a:p>
            <a:r>
              <a:rPr lang="en-US" dirty="0" smtClean="0"/>
              <a:t>Participants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Students Surveys</a:t>
            </a:r>
          </a:p>
          <a:p>
            <a:r>
              <a:rPr lang="en-US" sz="3200" dirty="0" smtClean="0"/>
              <a:t>Unit test</a:t>
            </a:r>
          </a:p>
          <a:p>
            <a:r>
              <a:rPr lang="en-US" sz="3200" dirty="0" smtClean="0"/>
              <a:t>Teacher’s interview</a:t>
            </a:r>
            <a:endParaRPr lang="en-US" sz="3200" dirty="0"/>
          </a:p>
        </p:txBody>
      </p:sp>
      <p:sp>
        <p:nvSpPr>
          <p:cNvPr id="2" name="Title 1"/>
          <p:cNvSpPr>
            <a:spLocks noGrp="1"/>
          </p:cNvSpPr>
          <p:nvPr>
            <p:ph type="title"/>
          </p:nvPr>
        </p:nvSpPr>
        <p:spPr/>
        <p:txBody>
          <a:bodyPr>
            <a:normAutofit fontScale="90000"/>
          </a:bodyPr>
          <a:lstStyle/>
          <a:p>
            <a:r>
              <a:rPr lang="en-US" dirty="0" smtClean="0"/>
              <a:t>Instruments</a:t>
            </a:r>
            <a:br>
              <a:rPr lang="en-US" dirty="0" smtClean="0"/>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US" sz="1400" dirty="0" err="1" smtClean="0"/>
              <a:t>ChanLin</a:t>
            </a:r>
            <a:r>
              <a:rPr lang="en-US" sz="1400" dirty="0" smtClean="0"/>
              <a:t>, L. (2008). Technology integration applied to project-based learning in science. </a:t>
            </a:r>
          </a:p>
          <a:p>
            <a:pPr>
              <a:buNone/>
            </a:pPr>
            <a:r>
              <a:rPr lang="en-US" sz="1400" i="1" dirty="0" smtClean="0"/>
              <a:t>    Innovations in Education and Teaching International. 45</a:t>
            </a:r>
            <a:r>
              <a:rPr lang="en-US" sz="1400" dirty="0" smtClean="0"/>
              <a:t>(1), 55-65. Retrieved October 6, 2009</a:t>
            </a:r>
          </a:p>
          <a:p>
            <a:pPr>
              <a:buNone/>
            </a:pPr>
            <a:r>
              <a:rPr lang="en-US" sz="1400" dirty="0" smtClean="0"/>
              <a:t>    from http://vnweb.nwwilsonweb.com</a:t>
            </a:r>
          </a:p>
          <a:p>
            <a:pPr>
              <a:buNone/>
            </a:pPr>
            <a:r>
              <a:rPr lang="en-US" sz="1400" dirty="0" err="1" smtClean="0"/>
              <a:t>Dalacosta</a:t>
            </a:r>
            <a:r>
              <a:rPr lang="en-US" sz="1400" dirty="0" smtClean="0"/>
              <a:t>, K., </a:t>
            </a:r>
            <a:r>
              <a:rPr lang="en-US" sz="1400" dirty="0" err="1" smtClean="0"/>
              <a:t>Kamariotaki-Paparrigopoulou,M</a:t>
            </a:r>
            <a:r>
              <a:rPr lang="en-US" sz="1400" dirty="0" smtClean="0"/>
              <a:t>., </a:t>
            </a:r>
            <a:r>
              <a:rPr lang="en-US" sz="1400" dirty="0" err="1" smtClean="0"/>
              <a:t>Palyvos</a:t>
            </a:r>
            <a:r>
              <a:rPr lang="en-US" sz="1400" dirty="0" smtClean="0"/>
              <a:t>, J.A., &amp; </a:t>
            </a:r>
            <a:r>
              <a:rPr lang="en-US" sz="1400" dirty="0" err="1" smtClean="0"/>
              <a:t>Spyrellis</a:t>
            </a:r>
            <a:r>
              <a:rPr lang="en-US" sz="1400" dirty="0" smtClean="0"/>
              <a:t>, N. (2008). Multimedia </a:t>
            </a:r>
          </a:p>
          <a:p>
            <a:pPr>
              <a:buNone/>
            </a:pPr>
            <a:r>
              <a:rPr lang="en-US" sz="1400" dirty="0" smtClean="0"/>
              <a:t>    application with animated cartoons for teaching science in elementary education.</a:t>
            </a:r>
            <a:r>
              <a:rPr lang="en-US" sz="1400" i="1" dirty="0" smtClean="0"/>
              <a:t> Computers &amp;</a:t>
            </a:r>
          </a:p>
          <a:p>
            <a:pPr>
              <a:buNone/>
            </a:pPr>
            <a:r>
              <a:rPr lang="en-US" sz="1400" i="1" dirty="0" smtClean="0"/>
              <a:t>    </a:t>
            </a:r>
            <a:r>
              <a:rPr lang="en-US" sz="1400" i="1" dirty="0" err="1" smtClean="0"/>
              <a:t>Educatin</a:t>
            </a:r>
            <a:r>
              <a:rPr lang="en-US" sz="1400" i="1" dirty="0" smtClean="0"/>
              <a:t> , 52</a:t>
            </a:r>
            <a:r>
              <a:rPr lang="en-US" sz="1400" dirty="0" smtClean="0"/>
              <a:t>(4), 741-748. Retrieved October 25, 2009 from http://www.sciencedirect.com/</a:t>
            </a:r>
          </a:p>
          <a:p>
            <a:pPr>
              <a:buNone/>
            </a:pPr>
            <a:r>
              <a:rPr lang="en-US" sz="1400" dirty="0" err="1" smtClean="0"/>
              <a:t>Dani</a:t>
            </a:r>
            <a:r>
              <a:rPr lang="en-US" sz="1400" dirty="0" smtClean="0"/>
              <a:t>, D., &amp; Koenig, K. (2008). Technology and reform-based science education. </a:t>
            </a:r>
            <a:r>
              <a:rPr lang="en-US" sz="1400" i="1" dirty="0" smtClean="0"/>
              <a:t>Theory into </a:t>
            </a:r>
          </a:p>
          <a:p>
            <a:pPr>
              <a:buNone/>
            </a:pPr>
            <a:r>
              <a:rPr lang="en-US" sz="1400" i="1" dirty="0" smtClean="0"/>
              <a:t>    Practice. 47</a:t>
            </a:r>
            <a:r>
              <a:rPr lang="en-US" sz="1400" dirty="0" smtClean="0"/>
              <a:t>, 2004-211. Retrieved October 6, 2009 from http://www.jastor.org</a:t>
            </a:r>
          </a:p>
          <a:p>
            <a:pPr>
              <a:buNone/>
            </a:pPr>
            <a:r>
              <a:rPr lang="en-US" sz="1400" dirty="0" smtClean="0"/>
              <a:t>Daniel House, J. (2009) The effects of instructional and computer activities on interest in science learning for students in the United States and Korea. Results from the TIMSS 2003 assessment. Int. J Instructional Media, 36(1), 119-131. Retrieved November 15, 2009 from </a:t>
            </a:r>
            <a:r>
              <a:rPr lang="en-US" sz="1400" dirty="0" smtClean="0">
                <a:hlinkClick r:id="rId2"/>
              </a:rPr>
              <a:t>http://bst.pubsage.com</a:t>
            </a:r>
            <a:endParaRPr lang="en-US" sz="1400" dirty="0" smtClean="0"/>
          </a:p>
          <a:p>
            <a:pPr>
              <a:buNone/>
            </a:pPr>
            <a:r>
              <a:rPr lang="en-US" sz="1400" dirty="0" err="1" smtClean="0"/>
              <a:t>Freire</a:t>
            </a:r>
            <a:r>
              <a:rPr lang="en-US" sz="1400" dirty="0" smtClean="0"/>
              <a:t>, P. (1993). Pedagogy of the oppressed. In F. Schultz (Ed.), Notable Selection in Education(pp. 87-94). Connecticut: </a:t>
            </a:r>
            <a:r>
              <a:rPr lang="en-US" sz="1400" dirty="0" err="1" smtClean="0"/>
              <a:t>MacGraw</a:t>
            </a:r>
            <a:r>
              <a:rPr lang="en-US" sz="1400" dirty="0" smtClean="0"/>
              <a:t>-Hill/</a:t>
            </a:r>
            <a:r>
              <a:rPr lang="en-US" sz="1400" dirty="0" err="1" smtClean="0"/>
              <a:t>Dushkin</a:t>
            </a:r>
            <a:r>
              <a:rPr lang="en-US" sz="1400" dirty="0" smtClean="0"/>
              <a:t>.</a:t>
            </a:r>
          </a:p>
          <a:p>
            <a:pPr>
              <a:buNone/>
            </a:pPr>
            <a:r>
              <a:rPr lang="en-US" sz="1400" dirty="0" smtClean="0"/>
              <a:t>Gardner, H. (2000). Can technology exploit our many ways of knowing? </a:t>
            </a:r>
            <a:r>
              <a:rPr lang="en-US" sz="1400" dirty="0" err="1" smtClean="0"/>
              <a:t>Retrived</a:t>
            </a:r>
            <a:r>
              <a:rPr lang="en-US" sz="1400" dirty="0" smtClean="0"/>
              <a:t> October 14, 2009 from </a:t>
            </a:r>
          </a:p>
          <a:p>
            <a:pPr>
              <a:buNone/>
            </a:pPr>
            <a:r>
              <a:rPr lang="en-US" sz="1400" dirty="0" smtClean="0"/>
              <a:t>    </a:t>
            </a:r>
            <a:r>
              <a:rPr lang="en-US" sz="1400" dirty="0" smtClean="0">
                <a:hlinkClick r:id="rId3"/>
              </a:rPr>
              <a:t>http://www.howardgardner.com/docs/</a:t>
            </a:r>
            <a:endParaRPr lang="en-US" sz="1400" dirty="0" smtClean="0"/>
          </a:p>
          <a:p>
            <a:pPr>
              <a:buNone/>
            </a:pPr>
            <a:r>
              <a:rPr lang="en-US" sz="1400" dirty="0" smtClean="0"/>
              <a:t>Gardner, H., &amp; Walter, J. (1993). A rounded version. In F. Schultz (Ed.), </a:t>
            </a:r>
            <a:r>
              <a:rPr lang="en-US" sz="1400" i="1" dirty="0" smtClean="0"/>
              <a:t>Notable Selections in </a:t>
            </a:r>
          </a:p>
          <a:p>
            <a:pPr>
              <a:buNone/>
            </a:pPr>
            <a:r>
              <a:rPr lang="en-US" sz="1400" i="1" dirty="0" smtClean="0"/>
              <a:t>    Education</a:t>
            </a:r>
            <a:r>
              <a:rPr lang="en-US" sz="1400" dirty="0" smtClean="0"/>
              <a:t> (pp. 308-318). Connecticut: McGraw-Hill/</a:t>
            </a:r>
            <a:r>
              <a:rPr lang="en-US" sz="1400" dirty="0" err="1" smtClean="0"/>
              <a:t>Dushkin</a:t>
            </a:r>
            <a:r>
              <a:rPr lang="en-US" sz="1400" dirty="0" smtClean="0"/>
              <a:t>.</a:t>
            </a:r>
          </a:p>
          <a:p>
            <a:pPr>
              <a:buNone/>
            </a:pPr>
            <a:r>
              <a:rPr lang="en-US" sz="1400" dirty="0" smtClean="0"/>
              <a:t>Gillen, J., Littleton, K., </a:t>
            </a:r>
            <a:r>
              <a:rPr lang="en-US" sz="1400" dirty="0" err="1" smtClean="0"/>
              <a:t>Twiner</a:t>
            </a:r>
            <a:r>
              <a:rPr lang="en-US" sz="1400" dirty="0" smtClean="0"/>
              <a:t>, A., </a:t>
            </a:r>
            <a:r>
              <a:rPr lang="en-US" sz="1400" dirty="0" err="1" smtClean="0"/>
              <a:t>Staarman</a:t>
            </a:r>
            <a:r>
              <a:rPr lang="en-US" sz="1400" dirty="0" smtClean="0"/>
              <a:t>, J. K., &amp; Mercer, N. (2007). Using the interactive </a:t>
            </a:r>
          </a:p>
          <a:p>
            <a:pPr>
              <a:buNone/>
            </a:pPr>
            <a:r>
              <a:rPr lang="en-US" sz="1400" dirty="0" smtClean="0"/>
              <a:t>    whiteboard to resource continuity and support multimodal teaching in a primary science </a:t>
            </a:r>
          </a:p>
          <a:p>
            <a:pPr>
              <a:buNone/>
            </a:pPr>
            <a:r>
              <a:rPr lang="en-US" sz="1400" dirty="0" smtClean="0"/>
              <a:t>    classroom. </a:t>
            </a:r>
            <a:r>
              <a:rPr lang="en-US" sz="1400" i="1" dirty="0" smtClean="0"/>
              <a:t>Journal of Computer Assisted Learning, 24</a:t>
            </a:r>
            <a:r>
              <a:rPr lang="en-US" sz="1400" dirty="0" smtClean="0"/>
              <a:t>, 348-358. Retrieved October 17, 2009 from  </a:t>
            </a:r>
            <a:r>
              <a:rPr lang="en-US" sz="1400" dirty="0" smtClean="0">
                <a:hlinkClick r:id="rId4"/>
              </a:rPr>
              <a:t>http://web.ebscohost.com</a:t>
            </a:r>
            <a:endParaRPr lang="en-US" sz="1400" dirty="0" smtClean="0"/>
          </a:p>
          <a:p>
            <a:pPr>
              <a:buNone/>
            </a:pPr>
            <a:r>
              <a:rPr lang="en-US" sz="1400" dirty="0" smtClean="0"/>
              <a:t>Hennessy, S., </a:t>
            </a:r>
            <a:r>
              <a:rPr lang="en-US" sz="1400" dirty="0" err="1" smtClean="0"/>
              <a:t>Deaney</a:t>
            </a:r>
            <a:r>
              <a:rPr lang="en-US" sz="1400" dirty="0" smtClean="0"/>
              <a:t>, R., Ruthven, K., &amp; </a:t>
            </a:r>
            <a:r>
              <a:rPr lang="en-US" sz="1400" dirty="0" err="1" smtClean="0"/>
              <a:t>Winterbottom</a:t>
            </a:r>
            <a:r>
              <a:rPr lang="en-US" sz="1400" dirty="0" smtClean="0"/>
              <a:t>, M. (2007). Pedagogical strategies for using for using the</a:t>
            </a:r>
          </a:p>
          <a:p>
            <a:pPr>
              <a:buNone/>
            </a:pPr>
            <a:r>
              <a:rPr lang="en-US" sz="1400" dirty="0" smtClean="0"/>
              <a:t>    interactive whiteboard to foster learner participation in school science. </a:t>
            </a:r>
            <a:r>
              <a:rPr lang="en-US" sz="1400" i="1" dirty="0" smtClean="0"/>
              <a:t>Learning, Media and Technology,</a:t>
            </a:r>
          </a:p>
          <a:p>
            <a:pPr>
              <a:buNone/>
            </a:pPr>
            <a:r>
              <a:rPr lang="en-US" sz="1400" i="1" dirty="0" smtClean="0"/>
              <a:t>    32</a:t>
            </a:r>
            <a:r>
              <a:rPr lang="en-US" sz="1400" dirty="0" smtClean="0"/>
              <a:t>(3), 283-301. Retrieved  October 28, 2009 from http://web.ebscohost.com</a:t>
            </a:r>
          </a:p>
          <a:p>
            <a:pPr>
              <a:buNone/>
            </a:pPr>
            <a:r>
              <a:rPr lang="en-US" sz="1400" dirty="0" smtClean="0"/>
              <a:t>    </a:t>
            </a:r>
          </a:p>
          <a:p>
            <a:pPr>
              <a:buNone/>
            </a:pPr>
            <a:endParaRPr lang="en-US" sz="1400" dirty="0" smtClean="0"/>
          </a:p>
          <a:p>
            <a:pPr>
              <a:buNone/>
            </a:pPr>
            <a:endParaRPr lang="en-US" sz="1400" dirty="0" smtClean="0"/>
          </a:p>
          <a:p>
            <a:pPr>
              <a:buNone/>
            </a:pPr>
            <a:endParaRPr lang="en-US" sz="1400" dirty="0" smtClean="0"/>
          </a:p>
          <a:p>
            <a:pPr>
              <a:buNone/>
            </a:pPr>
            <a:endParaRPr lang="en-US" sz="1600" dirty="0" smtClean="0"/>
          </a:p>
          <a:p>
            <a:pPr>
              <a:buNone/>
            </a:pPr>
            <a:endParaRPr lang="en-US" sz="1600" dirty="0"/>
          </a:p>
        </p:txBody>
      </p:sp>
      <p:sp>
        <p:nvSpPr>
          <p:cNvPr id="2" name="Title 1"/>
          <p:cNvSpPr>
            <a:spLocks noGrp="1"/>
          </p:cNvSpPr>
          <p:nvPr>
            <p:ph type="title"/>
          </p:nvPr>
        </p:nvSpPr>
        <p:spPr/>
        <p:txBody>
          <a:bodyPr/>
          <a:lstStyle/>
          <a:p>
            <a:r>
              <a:rPr lang="en-US" dirty="0" smtClean="0"/>
              <a:t>References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sz="1200" dirty="0" smtClean="0"/>
              <a:t>Hennessy, S., </a:t>
            </a:r>
            <a:r>
              <a:rPr lang="en-US" sz="1200" dirty="0" err="1" smtClean="0"/>
              <a:t>Wishart</a:t>
            </a:r>
            <a:r>
              <a:rPr lang="en-US" sz="1200" dirty="0" smtClean="0"/>
              <a:t>, J., </a:t>
            </a:r>
            <a:r>
              <a:rPr lang="en-US" sz="1200" dirty="0" err="1" smtClean="0"/>
              <a:t>Whitelock</a:t>
            </a:r>
            <a:r>
              <a:rPr lang="en-US" sz="1200" dirty="0" smtClean="0"/>
              <a:t>, </a:t>
            </a:r>
            <a:r>
              <a:rPr lang="en-US" sz="1200" dirty="0" err="1" smtClean="0"/>
              <a:t>Deaney</a:t>
            </a:r>
            <a:r>
              <a:rPr lang="en-US" sz="1200" dirty="0" smtClean="0"/>
              <a:t>, R., Brown, R., la </a:t>
            </a:r>
            <a:r>
              <a:rPr lang="en-US" sz="1200" dirty="0" err="1" smtClean="0"/>
              <a:t>Velle,L</a:t>
            </a:r>
            <a:r>
              <a:rPr lang="en-US" sz="1200" dirty="0" smtClean="0"/>
              <a:t>., Mac </a:t>
            </a:r>
            <a:r>
              <a:rPr lang="en-US" sz="1200" dirty="0" err="1" smtClean="0"/>
              <a:t>Farlane</a:t>
            </a:r>
            <a:r>
              <a:rPr lang="en-US" sz="1200" dirty="0" smtClean="0"/>
              <a:t>, A., Ruthven, K., &amp; </a:t>
            </a:r>
          </a:p>
          <a:p>
            <a:pPr>
              <a:buNone/>
            </a:pPr>
            <a:r>
              <a:rPr lang="en-US" sz="1200" dirty="0" smtClean="0"/>
              <a:t>    </a:t>
            </a:r>
            <a:r>
              <a:rPr lang="en-US" sz="1200" dirty="0" err="1" smtClean="0"/>
              <a:t>Winterbottom</a:t>
            </a:r>
            <a:r>
              <a:rPr lang="en-US" sz="1200" dirty="0" smtClean="0"/>
              <a:t>, M. (2007). Pedagogy approaches for technology-integrated science teaching. </a:t>
            </a:r>
            <a:r>
              <a:rPr lang="en-US" sz="1200" i="1" dirty="0" smtClean="0"/>
              <a:t>Computers </a:t>
            </a:r>
          </a:p>
          <a:p>
            <a:pPr>
              <a:buNone/>
            </a:pPr>
            <a:r>
              <a:rPr lang="en-US" sz="1200" i="1" dirty="0" smtClean="0"/>
              <a:t>    and Education, 48</a:t>
            </a:r>
            <a:r>
              <a:rPr lang="en-US" sz="1200" dirty="0" smtClean="0"/>
              <a:t>(1), 137-152. Retrieved  October 19, 2009 from </a:t>
            </a:r>
            <a:r>
              <a:rPr lang="en-US" sz="1200" dirty="0" smtClean="0">
                <a:hlinkClick r:id="rId2"/>
              </a:rPr>
              <a:t>http://web.ebscohost.com</a:t>
            </a:r>
            <a:endParaRPr lang="en-US" sz="1200" dirty="0" smtClean="0"/>
          </a:p>
          <a:p>
            <a:pPr>
              <a:buNone/>
            </a:pPr>
            <a:r>
              <a:rPr lang="en-US" sz="1200" dirty="0" smtClean="0"/>
              <a:t>Hubbell, E. R., &amp; Kuhn, M. (2007). Using technology to promote inquiry. </a:t>
            </a:r>
            <a:r>
              <a:rPr lang="en-US" sz="1200" i="1" dirty="0" smtClean="0"/>
              <a:t>Principal November/December</a:t>
            </a:r>
          </a:p>
          <a:p>
            <a:pPr>
              <a:buNone/>
            </a:pPr>
            <a:r>
              <a:rPr lang="en-US" sz="1200" dirty="0" smtClean="0"/>
              <a:t>    2007. Retrieved October 29, 2009 from Education Research Complete.</a:t>
            </a:r>
          </a:p>
          <a:p>
            <a:pPr>
              <a:buNone/>
            </a:pPr>
            <a:r>
              <a:rPr lang="en-US" sz="1200" dirty="0" smtClean="0"/>
              <a:t>Hsu, P.-S., &amp; Sharma, P. (2006). A systematic plan for technology integration. </a:t>
            </a:r>
            <a:r>
              <a:rPr lang="en-US" sz="1200" i="1" dirty="0" smtClean="0"/>
              <a:t>Educational Technology &amp; </a:t>
            </a:r>
          </a:p>
          <a:p>
            <a:pPr>
              <a:buNone/>
            </a:pPr>
            <a:r>
              <a:rPr lang="en-US" sz="1200" i="1" dirty="0" smtClean="0"/>
              <a:t>    Science,9</a:t>
            </a:r>
            <a:r>
              <a:rPr lang="en-US" sz="1200" dirty="0" smtClean="0"/>
              <a:t>(4), 173-184. Retrieved November 22, 2009 from Education Full Text.</a:t>
            </a:r>
          </a:p>
          <a:p>
            <a:pPr>
              <a:buNone/>
            </a:pPr>
            <a:r>
              <a:rPr lang="en-US" sz="1200" dirty="0" smtClean="0"/>
              <a:t>Hug, B., </a:t>
            </a:r>
            <a:r>
              <a:rPr lang="en-US" sz="1200" dirty="0" err="1" smtClean="0"/>
              <a:t>Krajcik</a:t>
            </a:r>
            <a:r>
              <a:rPr lang="en-US" sz="1200" dirty="0" smtClean="0"/>
              <a:t>, J.S., &amp; Marx, R. W. (2005). Using innovative learning technologies to promote learning and </a:t>
            </a:r>
          </a:p>
          <a:p>
            <a:pPr>
              <a:buNone/>
            </a:pPr>
            <a:r>
              <a:rPr lang="en-US" sz="1200" dirty="0" smtClean="0"/>
              <a:t>    engagement in an urban science classroom. </a:t>
            </a:r>
            <a:r>
              <a:rPr lang="en-US" sz="1200" i="1" dirty="0" smtClean="0"/>
              <a:t>Urban Education, 40</a:t>
            </a:r>
            <a:r>
              <a:rPr lang="en-US" sz="1200" dirty="0" smtClean="0"/>
              <a:t>(4), 446-472. Retrieved October 16, 2009 from http://uex.sagapub.com</a:t>
            </a:r>
          </a:p>
          <a:p>
            <a:pPr>
              <a:buNone/>
            </a:pPr>
            <a:r>
              <a:rPr lang="en-US" sz="1200" dirty="0" smtClean="0"/>
              <a:t>Kara, I. (2007). The effect of retention of computer instruction in science education. Journal of </a:t>
            </a:r>
          </a:p>
          <a:p>
            <a:pPr>
              <a:buNone/>
            </a:pPr>
            <a:r>
              <a:rPr lang="en-US" sz="1200" dirty="0" smtClean="0"/>
              <a:t>    Instructional Psychology, 35(4), 358-364. Retrieved November 17, 2009 from http://pubsage.com</a:t>
            </a:r>
          </a:p>
          <a:p>
            <a:pPr>
              <a:buNone/>
            </a:pPr>
            <a:r>
              <a:rPr lang="en-US" sz="1200" dirty="0" err="1" smtClean="0"/>
              <a:t>Kafai</a:t>
            </a:r>
            <a:r>
              <a:rPr lang="en-US" sz="1200" dirty="0" smtClean="0"/>
              <a:t>, Y. B., &amp; </a:t>
            </a:r>
            <a:r>
              <a:rPr lang="en-US" sz="1200" dirty="0" err="1" smtClean="0"/>
              <a:t>Ching</a:t>
            </a:r>
            <a:r>
              <a:rPr lang="en-US" sz="1200" dirty="0" smtClean="0"/>
              <a:t>, C. C. (2001). Affordances of collaborative software design planning for elementary </a:t>
            </a:r>
          </a:p>
          <a:p>
            <a:pPr>
              <a:buNone/>
            </a:pPr>
            <a:r>
              <a:rPr lang="en-US" sz="1200" dirty="0" smtClean="0"/>
              <a:t>    students’ science talk</a:t>
            </a:r>
            <a:r>
              <a:rPr lang="en-US" sz="1200" i="1" dirty="0" smtClean="0"/>
              <a:t>. The Journal of the Learning Sciences, 10</a:t>
            </a:r>
            <a:r>
              <a:rPr lang="en-US" sz="1200" dirty="0" smtClean="0"/>
              <a:t>(3), 323-363. Retrieved </a:t>
            </a:r>
            <a:r>
              <a:rPr lang="en-US" sz="1200" dirty="0" err="1" smtClean="0"/>
              <a:t>Novembe</a:t>
            </a:r>
            <a:r>
              <a:rPr lang="en-US" sz="1200" dirty="0" smtClean="0"/>
              <a:t> 27,2009 from http://www.jastor.com</a:t>
            </a:r>
          </a:p>
          <a:p>
            <a:pPr>
              <a:buNone/>
            </a:pPr>
            <a:r>
              <a:rPr lang="en-US" sz="1200" dirty="0" smtClean="0"/>
              <a:t>Kim, P. (2006). Effects of 3D virtual reality of plate tectonics on fifth grade students’ achievement and </a:t>
            </a:r>
          </a:p>
          <a:p>
            <a:pPr>
              <a:buNone/>
            </a:pPr>
            <a:r>
              <a:rPr lang="en-US" sz="1200" dirty="0" smtClean="0"/>
              <a:t>    attitude toward science. </a:t>
            </a:r>
            <a:r>
              <a:rPr lang="en-US" sz="1200" i="1" dirty="0" smtClean="0"/>
              <a:t>Interactive Learning Environments, 14(</a:t>
            </a:r>
            <a:r>
              <a:rPr lang="en-US" sz="1200" dirty="0" smtClean="0"/>
              <a:t>1), 25-34. Retrieved October 14, 2009 from </a:t>
            </a:r>
            <a:r>
              <a:rPr lang="en-US" sz="1200" dirty="0" smtClean="0">
                <a:hlinkClick r:id="rId3"/>
              </a:rPr>
              <a:t>http://web.webscohost.com</a:t>
            </a:r>
            <a:r>
              <a:rPr lang="en-US" sz="1200" dirty="0" smtClean="0"/>
              <a:t> </a:t>
            </a:r>
          </a:p>
          <a:p>
            <a:pPr>
              <a:buNone/>
            </a:pPr>
            <a:r>
              <a:rPr lang="en-US" sz="1200" dirty="0" smtClean="0"/>
              <a:t>Kim, P., </a:t>
            </a:r>
            <a:r>
              <a:rPr lang="en-US" sz="1200" dirty="0" err="1" smtClean="0"/>
              <a:t>Hannafin</a:t>
            </a:r>
            <a:r>
              <a:rPr lang="en-US" sz="1200" dirty="0" smtClean="0"/>
              <a:t>, M. J., &amp; Bryan, L. A. (2007). Technology-enhanced inquiry tools in science education: An </a:t>
            </a:r>
          </a:p>
          <a:p>
            <a:pPr>
              <a:buNone/>
            </a:pPr>
            <a:r>
              <a:rPr lang="en-US" sz="1200" dirty="0" smtClean="0"/>
              <a:t>    emerging pedagogical framework for classroom practice. Science Education, 91, 1010-1030. Retrieved  November 15, 2009 from Education Research Complete.</a:t>
            </a:r>
          </a:p>
          <a:p>
            <a:pPr>
              <a:buNone/>
            </a:pPr>
            <a:endParaRPr lang="en-US" sz="1200" dirty="0" smtClean="0"/>
          </a:p>
          <a:p>
            <a:pPr>
              <a:buNone/>
            </a:pPr>
            <a:endParaRPr lang="en-US" sz="1400" dirty="0" smtClean="0"/>
          </a:p>
        </p:txBody>
      </p:sp>
      <p:sp>
        <p:nvSpPr>
          <p:cNvPr id="2" name="Title 1"/>
          <p:cNvSpPr>
            <a:spLocks noGrp="1"/>
          </p:cNvSpPr>
          <p:nvPr>
            <p:ph type="title"/>
          </p:nvPr>
        </p:nvSpPr>
        <p:spPr/>
        <p:txBody>
          <a:bodyPr/>
          <a:lstStyle/>
          <a:p>
            <a:r>
              <a:rPr lang="en-US" dirty="0" smtClean="0"/>
              <a:t>References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3800" dirty="0" smtClean="0"/>
              <a:t>Abstract</a:t>
            </a:r>
          </a:p>
          <a:p>
            <a:r>
              <a:rPr lang="en-US" sz="3800" dirty="0" smtClean="0"/>
              <a:t>Introduction</a:t>
            </a:r>
          </a:p>
          <a:p>
            <a:pPr>
              <a:buNone/>
            </a:pPr>
            <a:r>
              <a:rPr lang="en-US" dirty="0" smtClean="0"/>
              <a:t>   -Statement of the Problem</a:t>
            </a:r>
          </a:p>
          <a:p>
            <a:pPr>
              <a:buNone/>
            </a:pPr>
            <a:r>
              <a:rPr lang="en-US" dirty="0" smtClean="0"/>
              <a:t>   -Review of Related Literature</a:t>
            </a:r>
          </a:p>
          <a:p>
            <a:pPr>
              <a:buNone/>
            </a:pPr>
            <a:r>
              <a:rPr lang="en-US" dirty="0" smtClean="0"/>
              <a:t>   -Statement of the Hypothesis</a:t>
            </a:r>
          </a:p>
          <a:p>
            <a:r>
              <a:rPr lang="en-US" sz="3800" dirty="0" smtClean="0"/>
              <a:t>Method</a:t>
            </a:r>
          </a:p>
          <a:p>
            <a:pPr>
              <a:buNone/>
            </a:pPr>
            <a:r>
              <a:rPr lang="en-US" dirty="0" smtClean="0"/>
              <a:t>    -Participants</a:t>
            </a:r>
          </a:p>
          <a:p>
            <a:pPr>
              <a:buNone/>
            </a:pPr>
            <a:r>
              <a:rPr lang="en-US" dirty="0" smtClean="0"/>
              <a:t>    -Instruments</a:t>
            </a:r>
          </a:p>
          <a:p>
            <a:pPr>
              <a:buNone/>
            </a:pPr>
            <a:r>
              <a:rPr lang="en-US" dirty="0" smtClean="0"/>
              <a:t>    -Experimental Design</a:t>
            </a:r>
          </a:p>
          <a:p>
            <a:pPr>
              <a:buNone/>
            </a:pPr>
            <a:r>
              <a:rPr lang="en-US" dirty="0" smtClean="0"/>
              <a:t>    -Procedure</a:t>
            </a:r>
          </a:p>
          <a:p>
            <a:pPr>
              <a:buNone/>
            </a:pPr>
            <a:endParaRPr lang="en-US" dirty="0" smtClean="0"/>
          </a:p>
          <a:p>
            <a:pPr>
              <a:buNone/>
            </a:pPr>
            <a:endParaRPr lang="en-US" dirty="0"/>
          </a:p>
        </p:txBody>
      </p:sp>
      <p:sp>
        <p:nvSpPr>
          <p:cNvPr id="2" name="Title 1"/>
          <p:cNvSpPr>
            <a:spLocks noGrp="1"/>
          </p:cNvSpPr>
          <p:nvPr>
            <p:ph type="title"/>
          </p:nvPr>
        </p:nvSpPr>
        <p:spPr/>
        <p:txBody>
          <a:bodyPr>
            <a:normAutofit/>
          </a:bodyPr>
          <a:lstStyle/>
          <a:p>
            <a:r>
              <a:rPr lang="en-US" sz="4800" dirty="0" smtClean="0"/>
              <a:t>Table of Contents</a:t>
            </a:r>
            <a:endParaRPr lang="en-US" sz="4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447800"/>
            <a:ext cx="8229600" cy="4525963"/>
          </a:xfrm>
        </p:spPr>
        <p:txBody>
          <a:bodyPr>
            <a:normAutofit fontScale="25000" lnSpcReduction="20000"/>
          </a:bodyPr>
          <a:lstStyle/>
          <a:p>
            <a:pPr>
              <a:buNone/>
            </a:pPr>
            <a:r>
              <a:rPr lang="en-US" sz="4400" dirty="0" smtClean="0"/>
              <a:t>Kim, P., &amp; </a:t>
            </a:r>
            <a:r>
              <a:rPr lang="en-US" sz="4400" dirty="0" err="1" smtClean="0"/>
              <a:t>Olaciregui</a:t>
            </a:r>
            <a:r>
              <a:rPr lang="en-US" sz="4400" dirty="0" smtClean="0"/>
              <a:t>, C. (2007). The effects of a concept map-based information display in an electronic </a:t>
            </a:r>
          </a:p>
          <a:p>
            <a:pPr>
              <a:buNone/>
            </a:pPr>
            <a:r>
              <a:rPr lang="en-US" sz="4400" dirty="0" smtClean="0"/>
              <a:t>    portfolio system on information processing and retention in a fifth –grade science class covering the </a:t>
            </a:r>
          </a:p>
          <a:p>
            <a:pPr>
              <a:buNone/>
            </a:pPr>
            <a:r>
              <a:rPr lang="en-US" sz="4400" dirty="0" smtClean="0"/>
              <a:t>    Earth’s atmosphere. </a:t>
            </a:r>
            <a:r>
              <a:rPr lang="en-US" sz="4400" i="1" dirty="0" smtClean="0"/>
              <a:t>British Journal of Educational Technology, 39</a:t>
            </a:r>
            <a:r>
              <a:rPr lang="en-US" sz="4400" dirty="0" smtClean="0"/>
              <a:t>(4), 700-714. Retrieved  November 15, 2009</a:t>
            </a:r>
          </a:p>
          <a:p>
            <a:pPr>
              <a:buNone/>
            </a:pPr>
            <a:r>
              <a:rPr lang="en-US" sz="4400" dirty="0" smtClean="0"/>
              <a:t>    from  Education </a:t>
            </a:r>
            <a:r>
              <a:rPr lang="en-US" sz="4400" smtClean="0"/>
              <a:t>Research Complete.</a:t>
            </a:r>
            <a:endParaRPr lang="en-US" sz="4400" dirty="0" smtClean="0"/>
          </a:p>
          <a:p>
            <a:pPr>
              <a:buNone/>
            </a:pPr>
            <a:r>
              <a:rPr lang="en-US" sz="4400" dirty="0" smtClean="0"/>
              <a:t>Li S. C., Law, N., &amp; </a:t>
            </a:r>
            <a:r>
              <a:rPr lang="en-US" sz="4400" dirty="0" err="1" smtClean="0"/>
              <a:t>Lui</a:t>
            </a:r>
            <a:r>
              <a:rPr lang="en-US" sz="4400" dirty="0" smtClean="0"/>
              <a:t>, F.A. (2006). Cognitive perturbation through dynamic modeling: A pedagogical approach </a:t>
            </a:r>
          </a:p>
          <a:p>
            <a:pPr>
              <a:buNone/>
            </a:pPr>
            <a:r>
              <a:rPr lang="en-US" sz="4400" dirty="0" smtClean="0"/>
              <a:t>    to conceptual change in science. </a:t>
            </a:r>
            <a:r>
              <a:rPr lang="en-US" sz="4400" i="1" dirty="0" smtClean="0"/>
              <a:t>Jour </a:t>
            </a:r>
            <a:r>
              <a:rPr lang="en-US" sz="4400" dirty="0" err="1" smtClean="0"/>
              <a:t>n</a:t>
            </a:r>
            <a:r>
              <a:rPr lang="en-US" sz="4400" i="1" dirty="0" err="1" smtClean="0"/>
              <a:t>al</a:t>
            </a:r>
            <a:r>
              <a:rPr lang="en-US" sz="4400" i="1" dirty="0" smtClean="0"/>
              <a:t> of Computer of Assisted Learning, 22</a:t>
            </a:r>
            <a:r>
              <a:rPr lang="en-US" sz="4400" dirty="0" smtClean="0"/>
              <a:t>, 405-422. Retrieved November 16,2009 from</a:t>
            </a:r>
          </a:p>
          <a:p>
            <a:pPr>
              <a:buNone/>
            </a:pPr>
            <a:r>
              <a:rPr lang="en-US" sz="4400" dirty="0" smtClean="0"/>
              <a:t>    http:// web.webscohost.com</a:t>
            </a:r>
          </a:p>
          <a:p>
            <a:pPr>
              <a:buNone/>
            </a:pPr>
            <a:r>
              <a:rPr lang="en-US" sz="4400" dirty="0" smtClean="0"/>
              <a:t>Lim, </a:t>
            </a:r>
            <a:r>
              <a:rPr lang="en-US" sz="4400" dirty="0" err="1" smtClean="0"/>
              <a:t>Ch.P</a:t>
            </a:r>
            <a:r>
              <a:rPr lang="en-US" sz="4400" dirty="0" smtClean="0"/>
              <a:t>., </a:t>
            </a:r>
            <a:r>
              <a:rPr lang="en-US" sz="4400" dirty="0" err="1" smtClean="0"/>
              <a:t>Nonis</a:t>
            </a:r>
            <a:r>
              <a:rPr lang="en-US" sz="4400" dirty="0" smtClean="0"/>
              <a:t>, D., &amp; </a:t>
            </a:r>
            <a:r>
              <a:rPr lang="en-US" sz="4400" dirty="0" err="1" smtClean="0"/>
              <a:t>Hedberg</a:t>
            </a:r>
            <a:r>
              <a:rPr lang="en-US" sz="4400" dirty="0" smtClean="0"/>
              <a:t>, J. (2006). Gaming in a 3D multiuser environment: engaging students in </a:t>
            </a:r>
          </a:p>
          <a:p>
            <a:pPr>
              <a:buNone/>
            </a:pPr>
            <a:r>
              <a:rPr lang="en-US" sz="4400" dirty="0" smtClean="0"/>
              <a:t>    science lessons. </a:t>
            </a:r>
            <a:r>
              <a:rPr lang="en-US" sz="4400" i="1" dirty="0" smtClean="0"/>
              <a:t>British Journal of Educational Technology, 37</a:t>
            </a:r>
            <a:r>
              <a:rPr lang="en-US" sz="4400" dirty="0" smtClean="0"/>
              <a:t>(2), 211-231. Retrieved November 16, 2009  from</a:t>
            </a:r>
          </a:p>
          <a:p>
            <a:pPr>
              <a:buNone/>
            </a:pPr>
            <a:r>
              <a:rPr lang="en-US" sz="4400" dirty="0" smtClean="0"/>
              <a:t>    http://web.webscohost.com</a:t>
            </a:r>
          </a:p>
          <a:p>
            <a:pPr>
              <a:buNone/>
            </a:pPr>
            <a:r>
              <a:rPr lang="en-US" sz="4400" dirty="0" err="1" smtClean="0"/>
              <a:t>Qian</a:t>
            </a:r>
            <a:r>
              <a:rPr lang="en-US" sz="4400" dirty="0" smtClean="0"/>
              <a:t>, Y. (2009). 3D multi-user virtual environments: promising directions for science education.</a:t>
            </a:r>
          </a:p>
          <a:p>
            <a:pPr>
              <a:buNone/>
            </a:pPr>
            <a:r>
              <a:rPr lang="en-US" sz="4400" dirty="0" smtClean="0"/>
              <a:t>    </a:t>
            </a:r>
            <a:r>
              <a:rPr lang="en-US" sz="4400" i="1" dirty="0" smtClean="0"/>
              <a:t>Science Educator, 18</a:t>
            </a:r>
            <a:r>
              <a:rPr lang="en-US" sz="4400" dirty="0" smtClean="0"/>
              <a:t>(2), 25-29. Retrieved  November 16, 2009 from http://http://bst.sagepub.com</a:t>
            </a:r>
          </a:p>
          <a:p>
            <a:pPr>
              <a:buNone/>
            </a:pPr>
            <a:r>
              <a:rPr lang="en-US" sz="4400" dirty="0" err="1" smtClean="0"/>
              <a:t>Trindade</a:t>
            </a:r>
            <a:r>
              <a:rPr lang="en-US" sz="4400" dirty="0" smtClean="0"/>
              <a:t>, J., </a:t>
            </a:r>
            <a:r>
              <a:rPr lang="en-US" sz="4400" dirty="0" err="1" smtClean="0"/>
              <a:t>Fiolhais</a:t>
            </a:r>
            <a:r>
              <a:rPr lang="en-US" sz="4400" dirty="0" smtClean="0"/>
              <a:t>, C. &amp; Almeida, L. (2002). Science learning in virtual environments : A descriptive study.</a:t>
            </a:r>
          </a:p>
          <a:p>
            <a:pPr>
              <a:buNone/>
            </a:pPr>
            <a:r>
              <a:rPr lang="en-US" sz="4400" dirty="0" smtClean="0"/>
              <a:t>    </a:t>
            </a:r>
            <a:r>
              <a:rPr lang="en-US" sz="4400" i="1" dirty="0" smtClean="0"/>
              <a:t>British Journal of Educational Technology, 33(</a:t>
            </a:r>
            <a:r>
              <a:rPr lang="en-US" sz="4400" dirty="0" smtClean="0"/>
              <a:t>4), 471-488. Retrieved from </a:t>
            </a:r>
            <a:r>
              <a:rPr lang="en-US" sz="4400" dirty="0" smtClean="0">
                <a:hlinkClick r:id="rId2"/>
              </a:rPr>
              <a:t>http://bst.sagepub.com</a:t>
            </a:r>
            <a:endParaRPr lang="en-US" sz="4400" dirty="0" smtClean="0"/>
          </a:p>
          <a:p>
            <a:pPr>
              <a:buNone/>
            </a:pPr>
            <a:r>
              <a:rPr lang="en-US" sz="4400" dirty="0" smtClean="0"/>
              <a:t>Williams, M. (2008). Moving technology to the center of instruction: How one experienced teacher incorporates a web-based environment over time. </a:t>
            </a:r>
            <a:r>
              <a:rPr lang="en-US" sz="4400" i="1" dirty="0" smtClean="0"/>
              <a:t>Journal in Science Education and Technology, 17</a:t>
            </a:r>
            <a:r>
              <a:rPr lang="en-US" sz="4400" dirty="0" smtClean="0"/>
              <a:t>, 316-333. Retrieved  November 2, 2009  from Education Research Complete,</a:t>
            </a:r>
          </a:p>
          <a:p>
            <a:pPr>
              <a:buNone/>
            </a:pPr>
            <a:r>
              <a:rPr lang="en-US" sz="4400" dirty="0" smtClean="0"/>
              <a:t>Woolsey, K., Bellamy, R. (1997). Science Education and technology: Opportunities to enhance student learning. </a:t>
            </a:r>
            <a:r>
              <a:rPr lang="en-US" sz="4400" i="1" dirty="0" smtClean="0"/>
              <a:t>The Elementary School Journal. 97</a:t>
            </a:r>
            <a:r>
              <a:rPr lang="en-US" sz="4400" dirty="0" smtClean="0"/>
              <a:t>(4), 386-399. Retrieved October  8, 2009 from Education Full Text.</a:t>
            </a:r>
          </a:p>
          <a:p>
            <a:pPr>
              <a:buNone/>
            </a:pPr>
            <a:r>
              <a:rPr lang="en-US" sz="4400" dirty="0" err="1" smtClean="0"/>
              <a:t>Zucker</a:t>
            </a:r>
            <a:r>
              <a:rPr lang="en-US" sz="4400" dirty="0" smtClean="0"/>
              <a:t>, A. A., Tinker, R., </a:t>
            </a:r>
            <a:r>
              <a:rPr lang="en-US" sz="4400" dirty="0" err="1" smtClean="0"/>
              <a:t>Staudt</a:t>
            </a:r>
            <a:r>
              <a:rPr lang="en-US" sz="4400" dirty="0" smtClean="0"/>
              <a:t>, C., Mansfield, A., &amp;  Metcalf, SH. (2007). Learning  science in grades 3-8 using </a:t>
            </a:r>
            <a:r>
              <a:rPr lang="en-US" sz="4400" dirty="0" err="1" smtClean="0"/>
              <a:t>probaware</a:t>
            </a:r>
            <a:r>
              <a:rPr lang="en-US" sz="4400" dirty="0" smtClean="0"/>
              <a:t> and  computers: Findings from the TEMSS II project. </a:t>
            </a:r>
            <a:r>
              <a:rPr lang="en-US" sz="4400" i="1" dirty="0" smtClean="0"/>
              <a:t>Journal in Science </a:t>
            </a:r>
            <a:r>
              <a:rPr lang="en-US" sz="4400" i="1" dirty="0" err="1" smtClean="0"/>
              <a:t>Educ</a:t>
            </a:r>
            <a:r>
              <a:rPr lang="en-US" sz="4400" i="1" dirty="0" smtClean="0"/>
              <a:t> </a:t>
            </a:r>
            <a:r>
              <a:rPr lang="en-US" sz="4400" i="1" dirty="0" err="1" smtClean="0"/>
              <a:t>ational</a:t>
            </a:r>
            <a:r>
              <a:rPr lang="en-US" sz="4400" i="1" dirty="0" smtClean="0"/>
              <a:t> Technology, 17</a:t>
            </a:r>
            <a:r>
              <a:rPr lang="en-US" sz="4400" dirty="0" smtClean="0"/>
              <a:t>, 42-48. Retrieved October 16, 2009 from http://web.ebscohost.com</a:t>
            </a:r>
          </a:p>
          <a:p>
            <a:pPr>
              <a:buNone/>
            </a:pPr>
            <a:r>
              <a:rPr lang="en-US" sz="4400" dirty="0" smtClean="0"/>
              <a:t>    </a:t>
            </a:r>
          </a:p>
          <a:p>
            <a:pPr>
              <a:buNone/>
            </a:pPr>
            <a:endParaRPr lang="en-US" sz="4400" dirty="0" smtClean="0"/>
          </a:p>
          <a:p>
            <a:pPr>
              <a:buNone/>
            </a:pPr>
            <a:r>
              <a:rPr lang="en-US" sz="4400" dirty="0" smtClean="0"/>
              <a:t>  </a:t>
            </a:r>
          </a:p>
          <a:p>
            <a:pPr>
              <a:buNone/>
            </a:pPr>
            <a:endParaRPr lang="en-US" sz="2500" dirty="0" smtClean="0"/>
          </a:p>
          <a:p>
            <a:pPr>
              <a:buNone/>
            </a:pPr>
            <a:endParaRPr lang="en-US" sz="1400" dirty="0" smtClean="0"/>
          </a:p>
          <a:p>
            <a:pPr>
              <a:buNone/>
            </a:pPr>
            <a:r>
              <a:rPr lang="en-US" sz="1400" dirty="0" smtClean="0"/>
              <a:t>    </a:t>
            </a:r>
          </a:p>
          <a:p>
            <a:pPr>
              <a:buNone/>
            </a:pPr>
            <a:endParaRPr lang="en-US" sz="1400" dirty="0" smtClean="0"/>
          </a:p>
        </p:txBody>
      </p:sp>
      <p:sp>
        <p:nvSpPr>
          <p:cNvPr id="2" name="Title 1"/>
          <p:cNvSpPr>
            <a:spLocks noGrp="1"/>
          </p:cNvSpPr>
          <p:nvPr>
            <p:ph type="title"/>
          </p:nvPr>
        </p:nvSpPr>
        <p:spPr/>
        <p:txBody>
          <a:bodyPr/>
          <a:lstStyle/>
          <a:p>
            <a:r>
              <a:rPr lang="en-US" dirty="0" smtClean="0"/>
              <a:t>References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Results</a:t>
            </a:r>
          </a:p>
          <a:p>
            <a:r>
              <a:rPr lang="en-US" sz="3200" dirty="0" smtClean="0"/>
              <a:t>Discussion</a:t>
            </a:r>
          </a:p>
          <a:p>
            <a:r>
              <a:rPr lang="en-US" sz="3200" dirty="0" smtClean="0"/>
              <a:t>References</a:t>
            </a:r>
          </a:p>
          <a:p>
            <a:r>
              <a:rPr lang="en-US" sz="3200" dirty="0" smtClean="0"/>
              <a:t>Appendices</a:t>
            </a:r>
            <a:endParaRPr lang="en-US" sz="3200" dirty="0"/>
          </a:p>
        </p:txBody>
      </p:sp>
      <p:sp>
        <p:nvSpPr>
          <p:cNvPr id="2" name="Title 1"/>
          <p:cNvSpPr>
            <a:spLocks noGrp="1"/>
          </p:cNvSpPr>
          <p:nvPr>
            <p:ph type="title"/>
          </p:nvPr>
        </p:nvSpPr>
        <p:spPr/>
        <p:txBody>
          <a:bodyPr/>
          <a:lstStyle/>
          <a:p>
            <a:r>
              <a:rPr lang="en-US" dirty="0" smtClean="0"/>
              <a:t>Table of Contents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buNone/>
            </a:pPr>
            <a:r>
              <a:rPr lang="en-US" sz="2800" dirty="0" smtClean="0"/>
              <a:t>Compared to high achieving countries such a</a:t>
            </a:r>
          </a:p>
          <a:p>
            <a:pPr>
              <a:buNone/>
            </a:pPr>
            <a:r>
              <a:rPr lang="en-US" sz="2800" dirty="0" smtClean="0"/>
              <a:t>Japan and Australia, US students are</a:t>
            </a:r>
          </a:p>
          <a:p>
            <a:pPr>
              <a:buNone/>
            </a:pPr>
            <a:r>
              <a:rPr lang="en-US" sz="2800" dirty="0" smtClean="0"/>
              <a:t>Performing much lower in Standard tests in</a:t>
            </a:r>
          </a:p>
          <a:p>
            <a:pPr>
              <a:buNone/>
            </a:pPr>
            <a:r>
              <a:rPr lang="en-US" sz="2800" dirty="0" smtClean="0"/>
              <a:t>science. Many professional scientific</a:t>
            </a:r>
          </a:p>
          <a:p>
            <a:pPr>
              <a:buNone/>
            </a:pPr>
            <a:r>
              <a:rPr lang="en-US" sz="2800" dirty="0" smtClean="0"/>
              <a:t>organizations have initiated reforming of</a:t>
            </a:r>
          </a:p>
          <a:p>
            <a:pPr>
              <a:buNone/>
            </a:pPr>
            <a:r>
              <a:rPr lang="en-US" sz="2800" dirty="0" smtClean="0"/>
              <a:t>science education. </a:t>
            </a:r>
          </a:p>
          <a:p>
            <a:pPr>
              <a:buNone/>
            </a:pPr>
            <a:r>
              <a:rPr lang="en-US" sz="2800" dirty="0" smtClean="0"/>
              <a:t>A large body of research indicates that</a:t>
            </a:r>
          </a:p>
          <a:p>
            <a:pPr>
              <a:buNone/>
            </a:pPr>
            <a:r>
              <a:rPr lang="en-US" sz="2800" dirty="0" smtClean="0"/>
              <a:t>technology provide tools that will promote</a:t>
            </a:r>
          </a:p>
          <a:p>
            <a:pPr>
              <a:buNone/>
            </a:pPr>
            <a:r>
              <a:rPr lang="en-US" sz="2800" dirty="0" smtClean="0"/>
              <a:t>inquiry in science classrooms.</a:t>
            </a:r>
            <a:endParaRPr lang="en-US" sz="2800" dirty="0"/>
          </a:p>
        </p:txBody>
      </p:sp>
      <p:sp>
        <p:nvSpPr>
          <p:cNvPr id="2" name="Title 1"/>
          <p:cNvSpPr>
            <a:spLocks noGrp="1"/>
          </p:cNvSpPr>
          <p:nvPr>
            <p:ph type="title"/>
          </p:nvPr>
        </p:nvSpPr>
        <p:spPr/>
        <p:txBody>
          <a:bodyPr/>
          <a:lstStyle/>
          <a:p>
            <a:r>
              <a:rPr lang="en-US" dirty="0" smtClean="0"/>
              <a:t>Introduction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US" sz="2400" dirty="0" smtClean="0"/>
              <a:t>In response to students’ poor performance in science</a:t>
            </a:r>
          </a:p>
          <a:p>
            <a:pPr>
              <a:buNone/>
            </a:pPr>
            <a:r>
              <a:rPr lang="en-US" sz="2400" dirty="0" smtClean="0"/>
              <a:t>tests and a general lack of interest in science, in recent</a:t>
            </a:r>
          </a:p>
          <a:p>
            <a:pPr>
              <a:buNone/>
            </a:pPr>
            <a:r>
              <a:rPr lang="en-US" sz="2400" dirty="0" smtClean="0"/>
              <a:t>years, the US has called for reform on science education</a:t>
            </a:r>
          </a:p>
          <a:p>
            <a:pPr>
              <a:buNone/>
            </a:pPr>
            <a:r>
              <a:rPr lang="en-US" sz="2400" dirty="0" smtClean="0"/>
              <a:t>that consists on the integration of digital technologies</a:t>
            </a:r>
          </a:p>
          <a:p>
            <a:pPr>
              <a:buNone/>
            </a:pPr>
            <a:r>
              <a:rPr lang="en-US" sz="2400" dirty="0" smtClean="0"/>
              <a:t>into science teaching.</a:t>
            </a:r>
          </a:p>
          <a:p>
            <a:pPr>
              <a:buNone/>
            </a:pPr>
            <a:r>
              <a:rPr lang="en-US" sz="2400" dirty="0" smtClean="0"/>
              <a:t>Traditional teaching and learning methods do not seem to</a:t>
            </a:r>
          </a:p>
          <a:p>
            <a:pPr>
              <a:buNone/>
            </a:pPr>
            <a:r>
              <a:rPr lang="en-US" sz="2400" dirty="0" smtClean="0"/>
              <a:t>be able to prepare students for 21</a:t>
            </a:r>
            <a:r>
              <a:rPr lang="en-US" sz="2400" baseline="30000" dirty="0" smtClean="0"/>
              <a:t>st</a:t>
            </a:r>
            <a:r>
              <a:rPr lang="en-US" sz="2400" dirty="0" smtClean="0"/>
              <a:t> workforce.</a:t>
            </a:r>
          </a:p>
          <a:p>
            <a:pPr>
              <a:buNone/>
            </a:pPr>
            <a:r>
              <a:rPr lang="en-US" sz="2400" dirty="0" smtClean="0"/>
              <a:t>Thus, implementing technology in teaching science will </a:t>
            </a:r>
          </a:p>
          <a:p>
            <a:pPr>
              <a:buNone/>
            </a:pPr>
            <a:r>
              <a:rPr lang="en-US" sz="2400" dirty="0" smtClean="0"/>
              <a:t>Increase students’ interests and attitudes toward science.</a:t>
            </a:r>
          </a:p>
        </p:txBody>
      </p:sp>
      <p:sp>
        <p:nvSpPr>
          <p:cNvPr id="2" name="Title 1"/>
          <p:cNvSpPr>
            <a:spLocks noGrp="1"/>
          </p:cNvSpPr>
          <p:nvPr>
            <p:ph type="title"/>
          </p:nvPr>
        </p:nvSpPr>
        <p:spPr/>
        <p:txBody>
          <a:bodyPr/>
          <a:lstStyle/>
          <a:p>
            <a:r>
              <a:rPr lang="en-US" dirty="0" smtClean="0"/>
              <a:t>Statement of the Problem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Theorists</a:t>
            </a:r>
          </a:p>
          <a:p>
            <a:pPr>
              <a:buNone/>
            </a:pPr>
            <a:r>
              <a:rPr lang="en-US" dirty="0" smtClean="0"/>
              <a:t>-</a:t>
            </a:r>
            <a:r>
              <a:rPr lang="en-US" sz="3600" dirty="0" smtClean="0"/>
              <a:t>Howard Gardner: </a:t>
            </a:r>
            <a:r>
              <a:rPr lang="en-US" sz="2800" dirty="0" smtClean="0"/>
              <a:t>Multiple Intelligence Theory.</a:t>
            </a:r>
          </a:p>
          <a:p>
            <a:pPr>
              <a:buNone/>
            </a:pPr>
            <a:r>
              <a:rPr lang="en-US" sz="2800" dirty="0" smtClean="0"/>
              <a:t>  Gardner’s theory is that seven different types of intelligences exist: Linguistic, Musical, Logical-Mathematical, Spatial, Bodily-Kinesthetic, Intrapersonal, Interpersonal.</a:t>
            </a:r>
          </a:p>
          <a:p>
            <a:pPr>
              <a:buNone/>
            </a:pPr>
            <a:r>
              <a:rPr lang="en-US" sz="2800" dirty="0" smtClean="0"/>
              <a:t>  Gardner’s theory relates with the trend toward using technology to support group work. Students’ roles in groups can be assigned based on their type of intelligence.</a:t>
            </a:r>
            <a:endParaRPr lang="en-US" sz="3600"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Theorists</a:t>
            </a:r>
          </a:p>
          <a:p>
            <a:pPr>
              <a:buNone/>
            </a:pPr>
            <a:r>
              <a:rPr lang="en-US" dirty="0" smtClean="0"/>
              <a:t>-</a:t>
            </a:r>
            <a:r>
              <a:rPr lang="en-US" sz="3600" dirty="0" smtClean="0"/>
              <a:t>Paul </a:t>
            </a:r>
            <a:r>
              <a:rPr lang="en-US" sz="3600" dirty="0" err="1" smtClean="0"/>
              <a:t>Freire</a:t>
            </a:r>
            <a:r>
              <a:rPr lang="en-US" dirty="0" smtClean="0"/>
              <a:t> advocates dialog, problem</a:t>
            </a:r>
          </a:p>
          <a:p>
            <a:pPr>
              <a:buNone/>
            </a:pPr>
            <a:r>
              <a:rPr lang="en-US" dirty="0" smtClean="0"/>
              <a:t>posing, and critical thought as opposed to</a:t>
            </a:r>
          </a:p>
          <a:p>
            <a:pPr>
              <a:buNone/>
            </a:pPr>
            <a:r>
              <a:rPr lang="en-US" dirty="0" smtClean="0"/>
              <a:t>‘banking’ concept of education in which</a:t>
            </a:r>
          </a:p>
          <a:p>
            <a:pPr>
              <a:buNone/>
            </a:pPr>
            <a:r>
              <a:rPr lang="en-US" dirty="0" smtClean="0"/>
              <a:t>students blindly receive  and</a:t>
            </a:r>
          </a:p>
          <a:p>
            <a:pPr>
              <a:buNone/>
            </a:pPr>
            <a:r>
              <a:rPr lang="en-US" dirty="0" smtClean="0"/>
              <a:t>memorize information that is disconnected</a:t>
            </a:r>
          </a:p>
          <a:p>
            <a:pPr>
              <a:buNone/>
            </a:pPr>
            <a:r>
              <a:rPr lang="en-US" dirty="0" smtClean="0"/>
              <a:t>with the reality.</a:t>
            </a:r>
            <a:endParaRPr lang="en-US"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Pros:</a:t>
            </a:r>
          </a:p>
          <a:p>
            <a:pPr>
              <a:buNone/>
            </a:pPr>
            <a:r>
              <a:rPr lang="en-US" dirty="0" smtClean="0"/>
              <a:t>Enormous studies have proved that integrating </a:t>
            </a:r>
          </a:p>
          <a:p>
            <a:pPr>
              <a:buNone/>
            </a:pPr>
            <a:r>
              <a:rPr lang="en-US" dirty="0" smtClean="0"/>
              <a:t>technology in science instruction enhances </a:t>
            </a:r>
          </a:p>
          <a:p>
            <a:pPr>
              <a:buNone/>
            </a:pPr>
            <a:r>
              <a:rPr lang="en-US" dirty="0" smtClean="0"/>
              <a:t>students’ learning by </a:t>
            </a:r>
          </a:p>
          <a:p>
            <a:pPr>
              <a:buNone/>
            </a:pPr>
            <a:r>
              <a:rPr lang="en-US" dirty="0" smtClean="0"/>
              <a:t>-supporting observation and inquiry </a:t>
            </a:r>
          </a:p>
          <a:p>
            <a:pPr>
              <a:buNone/>
            </a:pPr>
            <a:r>
              <a:rPr lang="en-US" dirty="0" smtClean="0"/>
              <a:t>-facilitating deep understanding of scientific </a:t>
            </a:r>
          </a:p>
          <a:p>
            <a:pPr>
              <a:buNone/>
            </a:pPr>
            <a:r>
              <a:rPr lang="en-US" dirty="0" smtClean="0"/>
              <a:t>  concepts and phenomena</a:t>
            </a:r>
          </a:p>
          <a:p>
            <a:pPr>
              <a:buNone/>
            </a:pPr>
            <a:r>
              <a:rPr lang="en-US" dirty="0" smtClean="0"/>
              <a:t>-fostering learners’ participation and engagement</a:t>
            </a:r>
          </a:p>
          <a:p>
            <a:pPr>
              <a:buNone/>
            </a:pPr>
            <a:endParaRPr lang="en-US"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00200"/>
            <a:ext cx="8229600" cy="4525963"/>
          </a:xfrm>
        </p:spPr>
        <p:txBody>
          <a:bodyPr>
            <a:normAutofit lnSpcReduction="10000"/>
          </a:bodyPr>
          <a:lstStyle/>
          <a:p>
            <a:r>
              <a:rPr lang="en-US" dirty="0" smtClean="0"/>
              <a:t>Pros:</a:t>
            </a:r>
          </a:p>
          <a:p>
            <a:pPr>
              <a:buNone/>
            </a:pPr>
            <a:r>
              <a:rPr lang="en-US" dirty="0" smtClean="0"/>
              <a:t>-creating continuity in students’ learning </a:t>
            </a:r>
          </a:p>
          <a:p>
            <a:pPr>
              <a:buNone/>
            </a:pPr>
            <a:r>
              <a:rPr lang="en-US" dirty="0" smtClean="0"/>
              <a:t>  experiences</a:t>
            </a:r>
          </a:p>
          <a:p>
            <a:pPr>
              <a:buNone/>
            </a:pPr>
            <a:r>
              <a:rPr lang="en-US" dirty="0" smtClean="0"/>
              <a:t>-increasing students’ interests and attitudes </a:t>
            </a:r>
          </a:p>
          <a:p>
            <a:pPr>
              <a:buNone/>
            </a:pPr>
            <a:r>
              <a:rPr lang="en-US" dirty="0" smtClean="0"/>
              <a:t>  toward </a:t>
            </a:r>
            <a:r>
              <a:rPr lang="en-US" dirty="0" smtClean="0"/>
              <a:t>science (</a:t>
            </a:r>
            <a:r>
              <a:rPr lang="en-US" sz="2000" dirty="0" err="1" smtClean="0"/>
              <a:t>Dani</a:t>
            </a:r>
            <a:r>
              <a:rPr lang="en-US" sz="2000" dirty="0" smtClean="0"/>
              <a:t> &amp; Koenig, 2008; Gillen, Littleton, </a:t>
            </a:r>
          </a:p>
          <a:p>
            <a:pPr>
              <a:buNone/>
            </a:pPr>
            <a:r>
              <a:rPr lang="en-US" sz="2000" dirty="0" smtClean="0"/>
              <a:t>   </a:t>
            </a:r>
            <a:r>
              <a:rPr lang="en-US" sz="2000" dirty="0" err="1" smtClean="0"/>
              <a:t>Twiner</a:t>
            </a:r>
            <a:r>
              <a:rPr lang="en-US" sz="2000" dirty="0" smtClean="0"/>
              <a:t>, </a:t>
            </a:r>
            <a:r>
              <a:rPr lang="en-US" sz="2000" dirty="0" err="1" smtClean="0"/>
              <a:t>Staarman</a:t>
            </a:r>
            <a:r>
              <a:rPr lang="en-US" sz="2000" dirty="0" smtClean="0"/>
              <a:t>, &amp; Mercer, 2007; Hennessy, </a:t>
            </a:r>
            <a:r>
              <a:rPr lang="en-US" sz="2000" dirty="0" err="1" smtClean="0"/>
              <a:t>Deaney</a:t>
            </a:r>
            <a:r>
              <a:rPr lang="en-US" sz="2000" dirty="0" smtClean="0"/>
              <a:t>, Ruthven &amp; </a:t>
            </a:r>
            <a:r>
              <a:rPr lang="en-US" sz="2000" dirty="0" err="1" smtClean="0"/>
              <a:t>Winterbottom</a:t>
            </a:r>
            <a:r>
              <a:rPr lang="en-US" sz="2000" dirty="0" smtClean="0"/>
              <a:t> , 2007; Hennessy et al., 2007; House, 2009; Hsu &amp; Sharma, 2006; Hug, </a:t>
            </a:r>
            <a:r>
              <a:rPr lang="en-US" sz="2000" dirty="0" err="1" smtClean="0"/>
              <a:t>Krajcik</a:t>
            </a:r>
            <a:r>
              <a:rPr lang="en-US" sz="2000" dirty="0" smtClean="0"/>
              <a:t>, &amp; Marx, 2005; </a:t>
            </a:r>
            <a:r>
              <a:rPr lang="en-US" sz="2000" dirty="0" err="1" smtClean="0"/>
              <a:t>Izet</a:t>
            </a:r>
            <a:r>
              <a:rPr lang="en-US" sz="2000" dirty="0" smtClean="0"/>
              <a:t>, 2007; Kim, 2006; Kim, </a:t>
            </a:r>
            <a:r>
              <a:rPr lang="en-US" sz="2000" dirty="0" err="1" smtClean="0"/>
              <a:t>Hannafin</a:t>
            </a:r>
            <a:r>
              <a:rPr lang="en-US" sz="2000" dirty="0" smtClean="0"/>
              <a:t>, &amp; Brian, 2007; </a:t>
            </a:r>
            <a:r>
              <a:rPr lang="en-US" sz="2000" dirty="0" err="1" smtClean="0"/>
              <a:t>Lazaros</a:t>
            </a:r>
            <a:r>
              <a:rPr lang="en-US" sz="2000" dirty="0" smtClean="0"/>
              <a:t> &amp; Spots, 2009; Li, Law, &amp; </a:t>
            </a:r>
            <a:r>
              <a:rPr lang="en-US" sz="2000" dirty="0" err="1" smtClean="0"/>
              <a:t>Lui</a:t>
            </a:r>
            <a:r>
              <a:rPr lang="en-US" sz="2000" dirty="0" smtClean="0"/>
              <a:t>, 2006; Lim, </a:t>
            </a:r>
            <a:r>
              <a:rPr lang="en-US" sz="2000" dirty="0" err="1" smtClean="0"/>
              <a:t>Nonis</a:t>
            </a:r>
            <a:r>
              <a:rPr lang="en-US" sz="2000" dirty="0" smtClean="0"/>
              <a:t>, &amp; Marx, 2005; </a:t>
            </a:r>
            <a:r>
              <a:rPr lang="en-US" sz="2000" dirty="0" err="1" smtClean="0"/>
              <a:t>Qian</a:t>
            </a:r>
            <a:r>
              <a:rPr lang="en-US" sz="2000" dirty="0" smtClean="0"/>
              <a:t>, 2009; </a:t>
            </a:r>
            <a:r>
              <a:rPr lang="en-US" sz="2000" dirty="0" err="1" smtClean="0"/>
              <a:t>Varma</a:t>
            </a:r>
            <a:r>
              <a:rPr lang="en-US" sz="2000" dirty="0" smtClean="0"/>
              <a:t>, </a:t>
            </a:r>
            <a:r>
              <a:rPr lang="en-US" sz="2000" dirty="0" err="1" smtClean="0"/>
              <a:t>Husis</a:t>
            </a:r>
            <a:r>
              <a:rPr lang="en-US" sz="2000" dirty="0" smtClean="0"/>
              <a:t> , &amp; Lin, 2008; </a:t>
            </a:r>
            <a:r>
              <a:rPr lang="en-US" sz="2000" dirty="0" err="1" smtClean="0"/>
              <a:t>Woosley</a:t>
            </a:r>
            <a:r>
              <a:rPr lang="en-US" sz="2000" dirty="0" smtClean="0"/>
              <a:t> &amp; Bellamy, 1997). </a:t>
            </a:r>
            <a:endParaRPr lang="en-US" sz="2000" dirty="0"/>
          </a:p>
        </p:txBody>
      </p:sp>
      <p:sp>
        <p:nvSpPr>
          <p:cNvPr id="2" name="Title 1"/>
          <p:cNvSpPr>
            <a:spLocks noGrp="1"/>
          </p:cNvSpPr>
          <p:nvPr>
            <p:ph type="title"/>
          </p:nvPr>
        </p:nvSpPr>
        <p:spPr/>
        <p:txBody>
          <a:bodyPr>
            <a:normAutofit/>
          </a:bodyPr>
          <a:lstStyle/>
          <a:p>
            <a:r>
              <a:rPr lang="en-US" dirty="0" smtClean="0"/>
              <a:t>Review of Related Literature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649</TotalTime>
  <Words>2014</Words>
  <Application>Microsoft Office PowerPoint</Application>
  <PresentationFormat>On-screen Show (4:3)</PresentationFormat>
  <Paragraphs>195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The Impact of Implementing Technology in Science Instruction.</vt:lpstr>
      <vt:lpstr>Table of Contents</vt:lpstr>
      <vt:lpstr>Table of Contents</vt:lpstr>
      <vt:lpstr>Introduction</vt:lpstr>
      <vt:lpstr>Statement of the Problem</vt:lpstr>
      <vt:lpstr>Review of Related Literature</vt:lpstr>
      <vt:lpstr>Review of Related Literature</vt:lpstr>
      <vt:lpstr>Review of Related Literature</vt:lpstr>
      <vt:lpstr>Review of Related Literature</vt:lpstr>
      <vt:lpstr>Review of Related Literature</vt:lpstr>
      <vt:lpstr>Review of Related Literature</vt:lpstr>
      <vt:lpstr>Review of Related Literature</vt:lpstr>
      <vt:lpstr>Review of Related Literature</vt:lpstr>
      <vt:lpstr>Review of Related Literature</vt:lpstr>
      <vt:lpstr>Statement of the Hypothesis</vt:lpstr>
      <vt:lpstr>Participants</vt:lpstr>
      <vt:lpstr>Instruments </vt:lpstr>
      <vt:lpstr>References</vt:lpstr>
      <vt:lpstr>References</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Implementing Technology in Science Instruction.</dc:title>
  <dc:creator> </dc:creator>
  <cp:lastModifiedBy> </cp:lastModifiedBy>
  <cp:revision>73</cp:revision>
  <dcterms:created xsi:type="dcterms:W3CDTF">2009-12-16T12:51:49Z</dcterms:created>
  <dcterms:modified xsi:type="dcterms:W3CDTF">2009-12-17T20:32:41Z</dcterms:modified>
</cp:coreProperties>
</file>